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Helvetica Neue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2" roundtripDataSignature="AMtx7mgzwUJ+tOtJPC7HJELEAHbnW49hN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HelveticaNeue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HelveticaNeue-bold.fntdata"/><Relationship Id="rId16" Type="http://schemas.openxmlformats.org/officeDocument/2006/relationships/slide" Target="slides/slide11.xml"/><Relationship Id="rId38" Type="http://schemas.openxmlformats.org/officeDocument/2006/relationships/font" Target="fonts/HelveticaNeu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585f7f709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g37585f7f70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7c4a02b8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7c4a02b8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" name="Google Shape;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77c4a02b8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377c4a02b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7c4a02b82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377c4a02b8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77c4a02b82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377c4a02b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77c4a02b82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377c4a02b8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77c4a02b8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77c4a02b8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7c4a02b8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377c4a02b8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77c4a02b82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377c4a02b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7c4a02b8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377c4a02b82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77c4a02b82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77c4a02b82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377c4a02b8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377c4a02b8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77c4a02b82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377c4a02b82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7585f7f709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37585f7f70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7585f7f709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37585f7f70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585f7f709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7585f7f70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585f7f709_0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7585f7f70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585f7f70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7585f7f70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585f7f709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g37585f7f70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b="33511" l="8336" r="8219" t="0"/>
          <a:stretch/>
        </p:blipFill>
        <p:spPr>
          <a:xfrm>
            <a:off x="-25577" y="1294145"/>
            <a:ext cx="9207943" cy="38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/>
          <p:nvPr/>
        </p:nvSpPr>
        <p:spPr>
          <a:xfrm>
            <a:off x="763146" y="1568182"/>
            <a:ext cx="7966021" cy="1179155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A1A1A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" name="Google Shape;1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29" y="268711"/>
            <a:ext cx="1452698" cy="1025434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title"/>
          </p:nvPr>
        </p:nvSpPr>
        <p:spPr>
          <a:xfrm>
            <a:off x="311695" y="173686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0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59595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2" type="sldNum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" name="Google Shape;19;p20"/>
          <p:cNvSpPr txBox="1"/>
          <p:nvPr>
            <p:ph idx="1" type="body"/>
          </p:nvPr>
        </p:nvSpPr>
        <p:spPr>
          <a:xfrm>
            <a:off x="311703" y="1803575"/>
            <a:ext cx="3999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2" type="body"/>
          </p:nvPr>
        </p:nvSpPr>
        <p:spPr>
          <a:xfrm>
            <a:off x="4832403" y="1803475"/>
            <a:ext cx="3999900" cy="27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rgbClr val="595959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1" name="Google Shape;2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1943" y="-93835"/>
            <a:ext cx="1122276" cy="8165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Google Shape;22;p20"/>
          <p:cNvCxnSpPr/>
          <p:nvPr/>
        </p:nvCxnSpPr>
        <p:spPr>
          <a:xfrm>
            <a:off x="311700" y="689275"/>
            <a:ext cx="5073100" cy="0"/>
          </a:xfrm>
          <a:prstGeom prst="straightConnector1">
            <a:avLst/>
          </a:prstGeom>
          <a:noFill/>
          <a:ln cap="flat" cmpd="sng" w="9525">
            <a:solidFill>
              <a:srgbClr val="935E4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20"/>
          <p:cNvCxnSpPr/>
          <p:nvPr/>
        </p:nvCxnSpPr>
        <p:spPr>
          <a:xfrm>
            <a:off x="695325" y="149981"/>
            <a:ext cx="0" cy="539294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Final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Google Shape;26;p21"/>
          <p:cNvPicPr preferRelativeResize="0"/>
          <p:nvPr/>
        </p:nvPicPr>
        <p:blipFill rotWithShape="1">
          <a:blip r:embed="rId2">
            <a:alphaModFix/>
          </a:blip>
          <a:srcRect b="33511" l="8336" r="8219" t="0"/>
          <a:stretch/>
        </p:blipFill>
        <p:spPr>
          <a:xfrm>
            <a:off x="-25577" y="1294145"/>
            <a:ext cx="9207943" cy="389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1"/>
          <p:cNvSpPr txBox="1"/>
          <p:nvPr>
            <p:ph type="title"/>
          </p:nvPr>
        </p:nvSpPr>
        <p:spPr>
          <a:xfrm>
            <a:off x="311695" y="173686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400">
                <a:solidFill>
                  <a:srgbClr val="59595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2700"/>
            </a:lvl9pPr>
          </a:lstStyle>
          <a:p/>
        </p:txBody>
      </p:sp>
      <p:pic>
        <p:nvPicPr>
          <p:cNvPr id="28" name="Google Shape;2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3529" y="268711"/>
            <a:ext cx="1452698" cy="102543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"/>
          <p:cNvSpPr txBox="1"/>
          <p:nvPr/>
        </p:nvSpPr>
        <p:spPr>
          <a:xfrm>
            <a:off x="3684684" y="4881892"/>
            <a:ext cx="17745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25"/>
              <a:buFont typeface="Arial"/>
              <a:buNone/>
            </a:pPr>
            <a:r>
              <a:rPr b="0" i="0" lang="en" sz="825" u="none" cap="none" strike="noStrike">
                <a:solidFill>
                  <a:srgbClr val="FEFEFE"/>
                </a:solidFill>
                <a:latin typeface="Arial"/>
                <a:ea typeface="Arial"/>
                <a:cs typeface="Arial"/>
                <a:sym typeface="Arial"/>
              </a:rPr>
              <a:t>www.nu.edu.kz</a:t>
            </a:r>
            <a:endParaRPr b="0" i="0" sz="825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" name="Google Shape;32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77c4a02b82_0_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g377c4a02b82_0_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g377c4a02b82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●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Char char="○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Arial"/>
              <a:buChar char="■"/>
              <a:defRPr b="0" i="0" sz="10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"/>
              <a:buFont typeface="Arial"/>
              <a:buNone/>
              <a:defRPr b="0" i="0" sz="75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"/>
          <p:cNvSpPr txBox="1"/>
          <p:nvPr>
            <p:ph idx="4294967295" type="subTitle"/>
          </p:nvPr>
        </p:nvSpPr>
        <p:spPr>
          <a:xfrm>
            <a:off x="209550" y="3540125"/>
            <a:ext cx="8521700" cy="16033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Instructors: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Irina Dolzhikova,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b="0" i="0" lang="en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Dr. Talgat Manglayev,</a:t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None/>
            </a:pPr>
            <a:r>
              <a:rPr lang="en" sz="1900">
                <a:solidFill>
                  <a:schemeClr val="dk1"/>
                </a:solidFill>
              </a:rPr>
              <a:t>Dr. Syed Muhammad Umair Arif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3" name="Google Shape;43;p1"/>
          <p:cNvSpPr txBox="1"/>
          <p:nvPr/>
        </p:nvSpPr>
        <p:spPr>
          <a:xfrm>
            <a:off x="2722450" y="2842950"/>
            <a:ext cx="4062014" cy="5539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Lecture 2: Basics of HTML</a:t>
            </a:r>
            <a:endParaRPr b="1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"/>
          <p:cNvSpPr txBox="1"/>
          <p:nvPr/>
        </p:nvSpPr>
        <p:spPr>
          <a:xfrm>
            <a:off x="65750" y="1549925"/>
            <a:ext cx="9144000" cy="11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CSCI 111: Web Programming and Problem Solving</a:t>
            </a:r>
            <a:endParaRPr b="1" sz="2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585f7f709_0_43"/>
          <p:cNvSpPr txBox="1"/>
          <p:nvPr>
            <p:ph type="title"/>
          </p:nvPr>
        </p:nvSpPr>
        <p:spPr>
          <a:xfrm>
            <a:off x="702550" y="105983"/>
            <a:ext cx="510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" name="Google Shape;106;g37585f7f709_0_43"/>
          <p:cNvSpPr txBox="1"/>
          <p:nvPr>
            <p:ph idx="1" type="body"/>
          </p:nvPr>
        </p:nvSpPr>
        <p:spPr>
          <a:xfrm>
            <a:off x="556917" y="115571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Hyper-Text Markup Language (HTML)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standard markup </a:t>
            </a:r>
            <a:b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language for documents designed to be displayed in a web browser.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structure of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Cascading Style Sheets (CSS)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stylesheet language used to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describe the presentation of a document written in HTML.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style of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600" u="sng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 (JS)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lightweight and interpreted programming (or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scripting) language for Web pages.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adds interactivity to the web page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7" name="Google Shape;107;g37585f7f709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0873" y="969924"/>
            <a:ext cx="897925" cy="89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7585f7f709_0_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0025" y="1867838"/>
            <a:ext cx="1782175" cy="133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7585f7f709_0_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4575" y="3151475"/>
            <a:ext cx="813075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/>
          <p:nvPr>
            <p:ph type="title"/>
          </p:nvPr>
        </p:nvSpPr>
        <p:spPr>
          <a:xfrm>
            <a:off x="676622" y="10492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3"/>
          <p:cNvSpPr txBox="1"/>
          <p:nvPr>
            <p:ph idx="1" type="body"/>
          </p:nvPr>
        </p:nvSpPr>
        <p:spPr>
          <a:xfrm>
            <a:off x="219422" y="677625"/>
            <a:ext cx="84264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52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219422" y="677625"/>
            <a:ext cx="4352578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•To access a website: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Retrieve IP by Domain name (DNS)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•Access the Web server by IP</a:t>
            </a:r>
            <a:endParaRPr/>
          </a:p>
        </p:txBody>
      </p:sp>
      <p:pic>
        <p:nvPicPr>
          <p:cNvPr id="117" name="Google Shape;11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306" y="1677075"/>
            <a:ext cx="3454400" cy="27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3"/>
          <p:cNvSpPr txBox="1"/>
          <p:nvPr/>
        </p:nvSpPr>
        <p:spPr>
          <a:xfrm>
            <a:off x="379306" y="4614538"/>
            <a:ext cx="419269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Fig.1 -Before reaching the web server</a:t>
            </a:r>
            <a:endParaRPr/>
          </a:p>
        </p:txBody>
      </p:sp>
      <p:sp>
        <p:nvSpPr>
          <p:cNvPr id="119" name="Google Shape;119;p3"/>
          <p:cNvSpPr txBox="1"/>
          <p:nvPr/>
        </p:nvSpPr>
        <p:spPr>
          <a:xfrm>
            <a:off x="4258022" y="729477"/>
            <a:ext cx="43878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serve the website: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Implement </a:t>
            </a: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Frontend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HTML, CSS, JS</a:t>
            </a:r>
            <a:endParaRPr/>
          </a:p>
        </p:txBody>
      </p:sp>
      <p:pic>
        <p:nvPicPr>
          <p:cNvPr id="120" name="Google Shape;12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0144" y="1677075"/>
            <a:ext cx="4661157" cy="283183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/>
        </p:nvSpPr>
        <p:spPr>
          <a:xfrm>
            <a:off x="4792134" y="4608823"/>
            <a:ext cx="458554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Fig.2 -After reaching the web server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>
            <p:ph type="title"/>
          </p:nvPr>
        </p:nvSpPr>
        <p:spPr>
          <a:xfrm>
            <a:off x="676622" y="104925"/>
            <a:ext cx="4689128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HTML, CSS, Javascript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4"/>
          <p:cNvSpPr txBox="1"/>
          <p:nvPr>
            <p:ph idx="1" type="body"/>
          </p:nvPr>
        </p:nvSpPr>
        <p:spPr>
          <a:xfrm>
            <a:off x="295622" y="894450"/>
            <a:ext cx="7070378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yper-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arkup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anguage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standard markup language for documents designed to be displayed in a web browser.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structure of the web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ascading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tyle 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heets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stylesheet language used to describe the presentation of a document written in HTML.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describes the style of the web page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ava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cript (</a:t>
            </a:r>
            <a:r>
              <a:rPr b="1"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JS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lightweight and interpreted programming (or scripting) language for Web pages.</a:t>
            </a:r>
            <a:endParaRPr/>
          </a:p>
          <a:p>
            <a: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2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adds behavior to the web page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5550" y="767450"/>
            <a:ext cx="704850" cy="98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11265" l="0" r="39349" t="14008"/>
          <a:stretch/>
        </p:blipFill>
        <p:spPr>
          <a:xfrm>
            <a:off x="7546628" y="2051050"/>
            <a:ext cx="913146" cy="1211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46628" y="3528599"/>
            <a:ext cx="769655" cy="111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7c4a02b82_0_25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II</a:t>
            </a:r>
            <a:endParaRPr sz="3600"/>
          </a:p>
        </p:txBody>
      </p:sp>
      <p:sp>
        <p:nvSpPr>
          <p:cNvPr id="136" name="Google Shape;136;g377c4a02b82_0_25"/>
          <p:cNvSpPr txBox="1"/>
          <p:nvPr>
            <p:ph idx="1" type="body"/>
          </p:nvPr>
        </p:nvSpPr>
        <p:spPr>
          <a:xfrm>
            <a:off x="311700" y="722675"/>
            <a:ext cx="8520600" cy="38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"/>
          <p:cNvSpPr txBox="1"/>
          <p:nvPr>
            <p:ph type="title"/>
          </p:nvPr>
        </p:nvSpPr>
        <p:spPr>
          <a:xfrm>
            <a:off x="295622" y="10492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HTML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946150" y="987991"/>
            <a:ext cx="4203700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Invention of WWW, HTTP, HTML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•</a:t>
            </a:r>
            <a:r>
              <a:rPr b="1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 Berners-Lee </a:t>
            </a: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(CERN)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Release of WWW software (CERN)</a:t>
            </a:r>
            <a:endParaRPr/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World Wide Web Consortium (W3C)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XHTML 1.0 based on XML (W3C)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WHATWG (Mozilla, Opera, and Apple)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 release (WHATWG, W3C)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HTML5.1, HTML5.2 and HTML5.3</a:t>
            </a:r>
            <a:endParaRPr/>
          </a:p>
        </p:txBody>
      </p:sp>
      <p:sp>
        <p:nvSpPr>
          <p:cNvPr id="143" name="Google Shape;143;p5"/>
          <p:cNvSpPr/>
          <p:nvPr/>
        </p:nvSpPr>
        <p:spPr>
          <a:xfrm>
            <a:off x="244822" y="987991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1989</a:t>
            </a:r>
            <a:endParaRPr/>
          </a:p>
        </p:txBody>
      </p:sp>
      <p:sp>
        <p:nvSpPr>
          <p:cNvPr id="144" name="Google Shape;144;p5"/>
          <p:cNvSpPr/>
          <p:nvPr/>
        </p:nvSpPr>
        <p:spPr>
          <a:xfrm>
            <a:off x="243408" y="1588284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1993</a:t>
            </a:r>
            <a:endParaRPr/>
          </a:p>
        </p:txBody>
      </p:sp>
      <p:sp>
        <p:nvSpPr>
          <p:cNvPr id="145" name="Google Shape;145;p5"/>
          <p:cNvSpPr/>
          <p:nvPr/>
        </p:nvSpPr>
        <p:spPr>
          <a:xfrm>
            <a:off x="243408" y="2142153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1994</a:t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243408" y="2664798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/>
          </a:p>
        </p:txBody>
      </p:sp>
      <p:sp>
        <p:nvSpPr>
          <p:cNvPr id="147" name="Google Shape;147;p5"/>
          <p:cNvSpPr/>
          <p:nvPr/>
        </p:nvSpPr>
        <p:spPr>
          <a:xfrm>
            <a:off x="243408" y="3212586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2004</a:t>
            </a:r>
            <a:endParaRPr/>
          </a:p>
        </p:txBody>
      </p:sp>
      <p:sp>
        <p:nvSpPr>
          <p:cNvPr id="148" name="Google Shape;148;p5"/>
          <p:cNvSpPr/>
          <p:nvPr/>
        </p:nvSpPr>
        <p:spPr>
          <a:xfrm>
            <a:off x="243408" y="3760374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2007</a:t>
            </a:r>
            <a:endParaRPr/>
          </a:p>
        </p:txBody>
      </p:sp>
      <p:sp>
        <p:nvSpPr>
          <p:cNvPr id="149" name="Google Shape;149;p5"/>
          <p:cNvSpPr/>
          <p:nvPr/>
        </p:nvSpPr>
        <p:spPr>
          <a:xfrm>
            <a:off x="243408" y="4308162"/>
            <a:ext cx="650528" cy="336550"/>
          </a:xfrm>
          <a:prstGeom prst="roundRect">
            <a:avLst>
              <a:gd fmla="val 16667" name="adj"/>
            </a:avLst>
          </a:prstGeom>
          <a:solidFill>
            <a:srgbClr val="00B0F0"/>
          </a:solidFill>
          <a:ln cap="flat" cmpd="sng" w="25400">
            <a:solidFill>
              <a:srgbClr val="5D5D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2011</a:t>
            </a:r>
            <a:endParaRPr/>
          </a:p>
        </p:txBody>
      </p:sp>
      <p:sp>
        <p:nvSpPr>
          <p:cNvPr id="150" name="Google Shape;150;p5"/>
          <p:cNvSpPr txBox="1"/>
          <p:nvPr/>
        </p:nvSpPr>
        <p:spPr>
          <a:xfrm>
            <a:off x="6210300" y="987991"/>
            <a:ext cx="273685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2011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Sir Timothy John Berners-Lee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(8 June 1955), TimBL, is an English computer scientist, professor at MIT, and the director of the World Wide Web Consortium (W3C).</a:t>
            </a:r>
            <a:endParaRPr/>
          </a:p>
        </p:txBody>
      </p:sp>
      <p:pic>
        <p:nvPicPr>
          <p:cNvPr id="151" name="Google Shape;15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3300" y="987991"/>
            <a:ext cx="1397000" cy="17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00650" y="2770028"/>
            <a:ext cx="3952530" cy="238798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 txBox="1"/>
          <p:nvPr/>
        </p:nvSpPr>
        <p:spPr>
          <a:xfrm>
            <a:off x="5200650" y="2771001"/>
            <a:ext cx="224155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70C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http://info.cern.ch/ -home 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History of HTML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4563" y="0"/>
            <a:ext cx="2533227" cy="28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2015" y="504134"/>
            <a:ext cx="15875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79565" y="2903471"/>
            <a:ext cx="34925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1176752"/>
            <a:ext cx="3746500" cy="29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 txBox="1"/>
          <p:nvPr/>
        </p:nvSpPr>
        <p:spPr>
          <a:xfrm>
            <a:off x="-12700" y="4217902"/>
            <a:ext cx="37592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Google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3954563" y="2903471"/>
            <a:ext cx="253322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Yahoo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(1994)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5184005" y="4768282"/>
            <a:ext cx="348806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eBay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(1995)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7113366" y="2502414"/>
            <a:ext cx="148113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</a:t>
            </a: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(1995)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HTML?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2" y="722680"/>
            <a:ext cx="8385109" cy="44208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yper-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ext 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arkup 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anguage (</a:t>
            </a:r>
            <a:r>
              <a:rPr b="1" lang="en" sz="1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r>
              <a:rPr b="1"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Hyper-Text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document with hyperlinks (references) to other documents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Markup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system (set of tags) of text annotation to control its structure, formatting and relationships between its parts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MS Word:	</a:t>
            </a: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		Bold Text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Markdown: 			** Bold Text **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LaTeX: 				\textbf{ Bold Text }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HTML:		 		&lt;strong&gt; Bold Text &lt;/strong&gt;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WhatsApp:			*Bold text*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a structured system of communication with its alphabet, vocabulary and a grammar (specific set of rules)</a:t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1715334" y="3143667"/>
            <a:ext cx="420491" cy="25362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698" y="2108617"/>
            <a:ext cx="3149600" cy="207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712074" y="85875"/>
            <a:ext cx="526962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Document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a HTML document?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file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an extension “.htm” or “.html”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created in a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 editor: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Notepad, TextEdit, Sublime, VS Code, WebStorm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markup tags (elements) which direct how a page is to be displayed by browsers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have proper text encoding (UTF-8)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is not case sensitive (head = HEAD)</a:t>
            </a:r>
            <a:endParaRPr/>
          </a:p>
        </p:txBody>
      </p:sp>
      <p:sp>
        <p:nvSpPr>
          <p:cNvPr id="181" name="Google Shape;181;p6"/>
          <p:cNvSpPr txBox="1"/>
          <p:nvPr/>
        </p:nvSpPr>
        <p:spPr>
          <a:xfrm>
            <a:off x="6020357" y="2681287"/>
            <a:ext cx="31236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</a:t>
            </a:r>
            <a:r>
              <a:rPr b="1" i="1" lang="en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index.html</a:t>
            </a:r>
            <a:endParaRPr b="1" i="1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&lt;head&gt;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&lt;title&gt;My Website&lt;/title&gt;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&lt;/head&gt;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&lt;body&gt;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&lt;h1&gt;Hello, World!&lt;/h1&gt;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&lt;/body&gt;</a:t>
            </a:r>
            <a:endParaRPr/>
          </a:p>
          <a:p>
            <a:pPr indent="0" lvl="0" marL="114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712074" y="85875"/>
            <a:ext cx="5269625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Document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HTML document consists of </a:t>
            </a: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elements</a:t>
            </a:r>
            <a:endParaRPr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DOCTYPE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type of document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&lt;!DOCTYPE html&gt; - stands for HTML5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html – root element of a HTML document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section for </a:t>
            </a: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meta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information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	(encoding, display settings, other resources)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title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– title of a document, shown in browser’s Tab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section for main content of a webpage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defines a heading (h1-h6)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– defines a paragraph</a:t>
            </a:r>
            <a:endParaRPr/>
          </a:p>
        </p:txBody>
      </p:sp>
      <p:sp>
        <p:nvSpPr>
          <p:cNvPr id="188" name="Google Shape;188;p25"/>
          <p:cNvSpPr txBox="1"/>
          <p:nvPr/>
        </p:nvSpPr>
        <p:spPr>
          <a:xfrm>
            <a:off x="6020357" y="1660095"/>
            <a:ext cx="3123643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&lt;html&gt;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&lt;meta charset="UTF-8"&gt;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&lt;title&gt;My Website&lt;/title&gt;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&lt;/head&gt;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&lt;h1&gt;Hello, World!&lt;/h1&gt;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&lt;p&gt;Some paragraph&lt;/p&gt;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&lt;/html&gt;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Elements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2" y="857250"/>
            <a:ext cx="8520597" cy="3711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must follow specific structure and rules to be correctly processed and shown in browsers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consist of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 tag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closing tags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(except for some elements):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&lt;h1&gt;Hello, World!&lt;/h1&gt;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no spaces after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&lt;/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&lt;hr&gt;, &lt;br&gt; &lt;meta&gt; 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no closing tags, no content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must be correctly </a:t>
            </a: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nested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00B0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CORRECT: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&lt;body&gt; &lt;h1&gt; Hello, World! &lt;/h1&gt; &lt;/body&gt;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WRONG:</a:t>
            </a: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&lt;body&gt; &lt;h1&gt; Hello, World! &lt;/body&gt; &lt;/h1&gt;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Special element for comments: </a:t>
            </a:r>
            <a:r>
              <a:rPr i="1"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&lt;!--Browsers don’t show this content --&gt;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idx="1" type="body"/>
          </p:nvPr>
        </p:nvSpPr>
        <p:spPr>
          <a:xfrm>
            <a:off x="-40950" y="752175"/>
            <a:ext cx="46131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I </a:t>
            </a: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web work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 addresses and Domain names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and getting domain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Websites and their architecture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HTML, CSS, JavaScript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" name="Google Shape;50;p2"/>
          <p:cNvSpPr txBox="1"/>
          <p:nvPr>
            <p:ph type="title"/>
          </p:nvPr>
        </p:nvSpPr>
        <p:spPr>
          <a:xfrm>
            <a:off x="756403" y="9686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</a:t>
            </a:r>
            <a:br>
              <a:rPr lang="en"/>
            </a:br>
            <a:endParaRPr/>
          </a:p>
        </p:txBody>
      </p:sp>
      <p:sp>
        <p:nvSpPr>
          <p:cNvPr id="51" name="Google Shape;51;p2"/>
          <p:cNvSpPr txBox="1"/>
          <p:nvPr>
            <p:ph idx="1" type="body"/>
          </p:nvPr>
        </p:nvSpPr>
        <p:spPr>
          <a:xfrm>
            <a:off x="4572000" y="752175"/>
            <a:ext cx="46131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II 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of 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is HTML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document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attributes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content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HTML tags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Escape characters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Char char="●"/>
            </a:pPr>
            <a:r>
              <a:rPr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Useful HTML Resources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/>
          <p:nvPr>
            <p:ph type="title"/>
          </p:nvPr>
        </p:nvSpPr>
        <p:spPr>
          <a:xfrm>
            <a:off x="702550" y="9540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HTML Attributes</a:t>
            </a:r>
            <a:endParaRPr/>
          </a:p>
        </p:txBody>
      </p:sp>
      <p:sp>
        <p:nvSpPr>
          <p:cNvPr id="200" name="Google Shape;200;p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Elements may have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that come in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name="value”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pairs 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&lt;meta charset="UTF-8"&gt;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 provide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information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about elements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 are always specified in the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opening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tag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&lt;h1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title="I'm a header"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Hello, World! &lt;/h1&gt;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 values must be in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quotes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(single or double)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7c4a02b82_0_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H1 vs. Div</a:t>
            </a:r>
            <a:endParaRPr/>
          </a:p>
        </p:txBody>
      </p:sp>
      <p:sp>
        <p:nvSpPr>
          <p:cNvPr id="206" name="Google Shape;206;g377c4a02b82_0_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H1 tag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Needs to reflect the content of the page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Helps SEO (Search Engine Optimization)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0000"/>
                </a:solidFill>
              </a:rPr>
              <a:t>DIV tag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Block-level element – universal tag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be styled with CSS to look like any other element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Mostly used with class and id attributes as in my.nu.edu.kz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77c4a02b82_0_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en" sz="3300"/>
              <a:t>Semantic tags</a:t>
            </a:r>
            <a:endParaRPr/>
          </a:p>
        </p:txBody>
      </p:sp>
      <p:sp>
        <p:nvSpPr>
          <p:cNvPr id="212" name="Google Shape;212;g377c4a02b82_0_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elements’ name imply some meaning to the content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Human/machines can better understand the structure of a document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Some useful tags: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header, footer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nav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section, article, aside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g377c4a02b82_0_98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77c4a02b82_0_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19" name="Google Shape;219;g377c4a02b82_0_10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Fragment links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&lt;a href="#some_element_name"&gt;Page Fragment&lt;/a&gt;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&lt;div id="some_element_name"&gt;…&lt;/div&gt;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Internal links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&lt;a href="some_page.html"&gt;Some internal page&lt;/a&gt;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0" name="Google Shape;220;g377c4a02b82_0_104"/>
          <p:cNvSpPr txBox="1"/>
          <p:nvPr>
            <p:ph idx="1" type="body"/>
          </p:nvPr>
        </p:nvSpPr>
        <p:spPr>
          <a:xfrm>
            <a:off x="4741375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External links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&lt;a href="http://w3.org"&gt;Some external link&lt;/a&gt;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Image links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&lt;a href="http://w3.org"&gt;&lt;img src="w3.org.png" width="50px"&gt;&lt;/a&gt;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Email links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 sz="1200">
                <a:solidFill>
                  <a:schemeClr val="dk1"/>
                </a:solidFill>
              </a:rPr>
              <a:t>&lt;a href="mailto:email"&gt;Email link&lt;/a&gt;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21" name="Google Shape;221;g377c4a02b82_0_104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7c4a02b82_0_1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Links</a:t>
            </a:r>
            <a:endParaRPr/>
          </a:p>
        </p:txBody>
      </p:sp>
      <p:sp>
        <p:nvSpPr>
          <p:cNvPr id="227" name="Google Shape;227;g377c4a02b82_0_1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target</a:t>
            </a:r>
            <a:r>
              <a:rPr lang="en">
                <a:solidFill>
                  <a:schemeClr val="dk1"/>
                </a:solidFill>
              </a:rPr>
              <a:t> attribute of </a:t>
            </a:r>
            <a:r>
              <a:rPr lang="en">
                <a:solidFill>
                  <a:srgbClr val="FF0000"/>
                </a:solidFill>
              </a:rPr>
              <a:t>&lt;a&gt;</a:t>
            </a:r>
            <a:r>
              <a:rPr lang="en">
                <a:solidFill>
                  <a:schemeClr val="dk1"/>
                </a:solidFill>
              </a:rPr>
              <a:t> tag to: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open in the new window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&lt;a href="some_url" </a:t>
            </a:r>
            <a:r>
              <a:rPr lang="en">
                <a:solidFill>
                  <a:srgbClr val="0563C2"/>
                </a:solidFill>
              </a:rPr>
              <a:t>target</a:t>
            </a:r>
            <a:r>
              <a:rPr lang="en">
                <a:solidFill>
                  <a:schemeClr val="dk1"/>
                </a:solidFill>
              </a:rPr>
              <a:t>="</a:t>
            </a:r>
            <a:r>
              <a:rPr lang="en">
                <a:solidFill>
                  <a:srgbClr val="FF0000"/>
                </a:solidFill>
              </a:rPr>
              <a:t>_blank</a:t>
            </a:r>
            <a:r>
              <a:rPr lang="en">
                <a:solidFill>
                  <a:schemeClr val="dk1"/>
                </a:solidFill>
              </a:rPr>
              <a:t>"&gt;….&lt;/a&gt;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open in the current window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&lt;a href="some_url" </a:t>
            </a:r>
            <a:r>
              <a:rPr lang="en">
                <a:solidFill>
                  <a:srgbClr val="0563C2"/>
                </a:solidFill>
              </a:rPr>
              <a:t>target</a:t>
            </a:r>
            <a:r>
              <a:rPr lang="en">
                <a:solidFill>
                  <a:schemeClr val="dk1"/>
                </a:solidFill>
              </a:rPr>
              <a:t>="</a:t>
            </a:r>
            <a:r>
              <a:rPr lang="en">
                <a:solidFill>
                  <a:srgbClr val="FF0000"/>
                </a:solidFill>
              </a:rPr>
              <a:t>_self</a:t>
            </a:r>
            <a:r>
              <a:rPr lang="en">
                <a:solidFill>
                  <a:schemeClr val="dk1"/>
                </a:solidFill>
              </a:rPr>
              <a:t>"&gt;….&lt;/a&gt;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8" name="Google Shape;228;g377c4a02b82_0_111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7c4a02b82_0_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Menu</a:t>
            </a:r>
            <a:endParaRPr/>
          </a:p>
        </p:txBody>
      </p:sp>
      <p:sp>
        <p:nvSpPr>
          <p:cNvPr id="234" name="Google Shape;234;g377c4a02b82_0_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To create a menu for a website use: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semantic tag &lt;nav&gt; to wrap menu items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unordered list to wrap each menu item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apply CSS and JS to style a menu (later)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&lt;nav&gt;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&lt;ul&gt;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&lt;li&gt;&lt;a href="1.html"&gt;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Menu Item 1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&lt;/a&gt;&lt;/li&gt;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&lt;li&gt;&lt;a href="2.html"&gt;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Menu Item 2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&lt;/a&gt;&lt;/li&gt;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&lt;li&gt;&lt;a href="3.html"&gt;</a:t>
            </a:r>
            <a:r>
              <a:rPr b="1"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Menu Item 3</a:t>
            </a: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&lt;/a&gt;&lt;/li&gt;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&lt;/ul&gt;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&lt;/nav&gt;</a:t>
            </a:r>
            <a:endParaRPr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35" name="Google Shape;235;g377c4a02b82_0_117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1.html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7c4a02b82_0_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Displaying Images</a:t>
            </a:r>
            <a:endParaRPr/>
          </a:p>
        </p:txBody>
      </p:sp>
      <p:sp>
        <p:nvSpPr>
          <p:cNvPr id="241" name="Google Shape;241;g377c4a02b82_0_1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 useful notes on </a:t>
            </a:r>
            <a:r>
              <a:rPr lang="en">
                <a:solidFill>
                  <a:srgbClr val="FF0000"/>
                </a:solidFill>
              </a:rPr>
              <a:t>&lt;img&gt;</a:t>
            </a:r>
            <a:r>
              <a:rPr lang="en">
                <a:solidFill>
                  <a:schemeClr val="dk1"/>
                </a:solidFill>
              </a:rPr>
              <a:t> tag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remember that &lt;img&gt; is an inline element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src</a:t>
            </a:r>
            <a:r>
              <a:rPr lang="en">
                <a:solidFill>
                  <a:schemeClr val="dk1"/>
                </a:solidFill>
              </a:rPr>
              <a:t> attribute is similar to </a:t>
            </a:r>
            <a:r>
              <a:rPr lang="en">
                <a:solidFill>
                  <a:srgbClr val="0563C2"/>
                </a:solidFill>
              </a:rPr>
              <a:t>href</a:t>
            </a:r>
            <a:r>
              <a:rPr lang="en">
                <a:solidFill>
                  <a:schemeClr val="dk1"/>
                </a:solidFill>
              </a:rPr>
              <a:t> attribute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attribute </a:t>
            </a:r>
            <a:r>
              <a:rPr lang="en">
                <a:solidFill>
                  <a:srgbClr val="0563C2"/>
                </a:solidFill>
              </a:rPr>
              <a:t>alt</a:t>
            </a:r>
            <a:r>
              <a:rPr lang="en">
                <a:solidFill>
                  <a:schemeClr val="dk1"/>
                </a:solidFill>
              </a:rPr>
              <a:t> is required for visually impaired people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width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0563C2"/>
                </a:solidFill>
              </a:rPr>
              <a:t>height</a:t>
            </a:r>
            <a:r>
              <a:rPr lang="en">
                <a:solidFill>
                  <a:schemeClr val="dk1"/>
                </a:solidFill>
              </a:rPr>
              <a:t> attributes to allocate space on the page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Images can be used as links (as logo)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</a:rPr>
              <a:t>&lt;a href="http://w3.org"&gt;&lt;</a:t>
            </a:r>
            <a:r>
              <a:rPr lang="en">
                <a:solidFill>
                  <a:srgbClr val="FF0000"/>
                </a:solidFill>
              </a:rPr>
              <a:t>img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0563C2"/>
                </a:solidFill>
              </a:rPr>
              <a:t>src</a:t>
            </a:r>
            <a:r>
              <a:rPr lang="en">
                <a:solidFill>
                  <a:schemeClr val="dk1"/>
                </a:solidFill>
              </a:rPr>
              <a:t>="w3.org.png" </a:t>
            </a:r>
            <a:r>
              <a:rPr lang="en">
                <a:solidFill>
                  <a:srgbClr val="0563C2"/>
                </a:solidFill>
              </a:rPr>
              <a:t>width</a:t>
            </a:r>
            <a:r>
              <a:rPr lang="en">
                <a:solidFill>
                  <a:schemeClr val="dk1"/>
                </a:solidFill>
              </a:rPr>
              <a:t>="50px"&gt;&lt;/a&gt;&lt;br&gt;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2" name="Google Shape;242;g377c4a02b82_0_123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7c4a02b82_0_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en" sz="3300"/>
              <a:t>Escape characters</a:t>
            </a:r>
            <a:endParaRPr/>
          </a:p>
        </p:txBody>
      </p:sp>
      <p:sp>
        <p:nvSpPr>
          <p:cNvPr id="248" name="Google Shape;248;g377c4a02b82_0_1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There are 3 main characters to be escaped: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&amp;lt;</a:t>
            </a:r>
            <a:r>
              <a:rPr lang="en">
                <a:solidFill>
                  <a:schemeClr val="dk1"/>
                </a:solidFill>
              </a:rPr>
              <a:t> to escape &lt; symbol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&amp;gt;</a:t>
            </a:r>
            <a:r>
              <a:rPr lang="en">
                <a:solidFill>
                  <a:schemeClr val="dk1"/>
                </a:solidFill>
              </a:rPr>
              <a:t> to escape &gt; symbol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</a:t>
            </a:r>
            <a:r>
              <a:rPr lang="en">
                <a:solidFill>
                  <a:srgbClr val="0563C2"/>
                </a:solidFill>
              </a:rPr>
              <a:t>&amp;amp;</a:t>
            </a:r>
            <a:r>
              <a:rPr lang="en">
                <a:solidFill>
                  <a:schemeClr val="dk1"/>
                </a:solidFill>
              </a:rPr>
              <a:t> to escape &amp; symbol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Useful escape symbols: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563C2"/>
                </a:solidFill>
              </a:rPr>
              <a:t>&amp;quot;</a:t>
            </a:r>
            <a:r>
              <a:rPr lang="en">
                <a:solidFill>
                  <a:schemeClr val="dk1"/>
                </a:solidFill>
              </a:rPr>
              <a:t> - to make a quotation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563C2"/>
                </a:solidFill>
              </a:rPr>
              <a:t>&amp;nbsp;</a:t>
            </a:r>
            <a:r>
              <a:rPr lang="en">
                <a:solidFill>
                  <a:schemeClr val="dk1"/>
                </a:solidFill>
              </a:rPr>
              <a:t> - non-breaking space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">
                <a:solidFill>
                  <a:srgbClr val="0563C2"/>
                </a:solidFill>
              </a:rPr>
              <a:t>&amp;copy;</a:t>
            </a:r>
            <a:r>
              <a:rPr lang="en">
                <a:solidFill>
                  <a:schemeClr val="dk1"/>
                </a:solidFill>
              </a:rPr>
              <a:t> – copyright symbol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9" name="Google Shape;249;g377c4a02b82_0_129"/>
          <p:cNvSpPr/>
          <p:nvPr/>
        </p:nvSpPr>
        <p:spPr>
          <a:xfrm>
            <a:off x="7007500" y="4821150"/>
            <a:ext cx="2136600" cy="3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2.html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7c4a02b82_0_235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Document Object Model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g377c4a02b82_0_235"/>
          <p:cNvSpPr txBox="1"/>
          <p:nvPr>
            <p:ph idx="1" type="body"/>
          </p:nvPr>
        </p:nvSpPr>
        <p:spPr>
          <a:xfrm>
            <a:off x="0" y="722680"/>
            <a:ext cx="91440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a web page is loaded, the browser creates a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 (DOM)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page.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HTML DOM model is constructed as a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Tree of Objects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can be found and accessed with JavaScript: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id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tag name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class name</a:t>
            </a:r>
            <a:endParaRPr/>
          </a:p>
          <a:p>
            <a:pPr indent="0" lvl="0" marL="114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Finding elements by CSS selectors</a:t>
            </a:r>
            <a:endParaRPr/>
          </a:p>
        </p:txBody>
      </p:sp>
      <p:pic>
        <p:nvPicPr>
          <p:cNvPr id="256" name="Google Shape;256;g377c4a02b82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2517" y="2190750"/>
            <a:ext cx="5625281" cy="265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7c4a02b82_0_2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HTML Content Model</a:t>
            </a:r>
            <a:endParaRPr/>
          </a:p>
        </p:txBody>
      </p:sp>
      <p:sp>
        <p:nvSpPr>
          <p:cNvPr id="262" name="Google Shape;262;g377c4a02b82_0_2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Each element in HTML falls into zero or more categories that group elements with similar characteristics together: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Metadata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Flow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Sectioning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Heading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Phrasing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Embedded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17647"/>
              <a:buNone/>
            </a:pPr>
            <a:r>
              <a:rPr lang="en">
                <a:solidFill>
                  <a:schemeClr val="dk1"/>
                </a:solidFill>
              </a:rPr>
              <a:t>• Interactive content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63" name="Google Shape;263;g377c4a02b82_0_2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79525" y="1751475"/>
            <a:ext cx="4572002" cy="251189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377c4a02b82_0_241"/>
          <p:cNvSpPr txBox="1"/>
          <p:nvPr/>
        </p:nvSpPr>
        <p:spPr>
          <a:xfrm>
            <a:off x="0" y="4728000"/>
            <a:ext cx="914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" sz="1500" u="none" cap="none" strike="noStrike">
                <a:solidFill>
                  <a:srgbClr val="0563C2"/>
                </a:solidFill>
                <a:latin typeface="Arial"/>
                <a:ea typeface="Arial"/>
                <a:cs typeface="Arial"/>
                <a:sym typeface="Arial"/>
              </a:rPr>
              <a:t>https://www.w3.org/TR/2011/WD-html5-20110525/content-models.html#content-models</a:t>
            </a:r>
            <a:endParaRPr b="0" i="1" sz="1500" u="none" cap="none" strike="noStrike">
              <a:solidFill>
                <a:srgbClr val="0563C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77c4a02b82_0_19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I</a:t>
            </a:r>
            <a:endParaRPr sz="3600"/>
          </a:p>
        </p:txBody>
      </p:sp>
      <p:sp>
        <p:nvSpPr>
          <p:cNvPr id="57" name="Google Shape;57;g377c4a02b82_0_19"/>
          <p:cNvSpPr txBox="1"/>
          <p:nvPr>
            <p:ph idx="1" type="body"/>
          </p:nvPr>
        </p:nvSpPr>
        <p:spPr>
          <a:xfrm>
            <a:off x="311700" y="722675"/>
            <a:ext cx="8520600" cy="38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does the web work</a:t>
            </a:r>
            <a:endParaRPr sz="4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7c4a02b82_0_2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4276"/>
              <a:buNone/>
            </a:pPr>
            <a:r>
              <a:rPr lang="en" sz="3300"/>
              <a:t>HTML Content Model</a:t>
            </a:r>
            <a:endParaRPr/>
          </a:p>
        </p:txBody>
      </p:sp>
      <p:sp>
        <p:nvSpPr>
          <p:cNvPr id="270" name="Google Shape;270;g377c4a02b82_0_248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b="1" lang="en">
                <a:solidFill>
                  <a:srgbClr val="FF0000"/>
                </a:solidFill>
              </a:rPr>
              <a:t>Block-level </a:t>
            </a:r>
            <a:r>
              <a:rPr lang="en">
                <a:solidFill>
                  <a:schemeClr val="dk1"/>
                </a:solidFill>
              </a:rPr>
              <a:t>elements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Placed on a </a:t>
            </a:r>
            <a:r>
              <a:rPr lang="en">
                <a:solidFill>
                  <a:srgbClr val="FF0000"/>
                </a:solidFill>
              </a:rPr>
              <a:t>new line</a:t>
            </a:r>
            <a:r>
              <a:rPr lang="en">
                <a:solidFill>
                  <a:schemeClr val="dk1"/>
                </a:solidFill>
              </a:rPr>
              <a:t> (by default)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Occupies full width of the 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May include other block-level or inline elements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605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Roughly corresponds to Flow content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rPr lang="en">
                <a:solidFill>
                  <a:schemeClr val="dk1"/>
                </a:solidFill>
              </a:rPr>
              <a:t>• eg.: </a:t>
            </a:r>
            <a:r>
              <a:rPr lang="en">
                <a:solidFill>
                  <a:srgbClr val="FF0000"/>
                </a:solidFill>
              </a:rPr>
              <a:t>h1, div, p, ul, ol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71" name="Google Shape;271;g377c4a02b82_0_248"/>
          <p:cNvSpPr txBox="1"/>
          <p:nvPr/>
        </p:nvSpPr>
        <p:spPr>
          <a:xfrm>
            <a:off x="0" y="4681800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https://www.w3schools.com/html/html_blocks.asp</a:t>
            </a:r>
            <a:endParaRPr b="0" i="1" sz="18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377c4a02b82_0_248"/>
          <p:cNvSpPr txBox="1"/>
          <p:nvPr/>
        </p:nvSpPr>
        <p:spPr>
          <a:xfrm>
            <a:off x="4572000" y="1017725"/>
            <a:ext cx="45720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Inline</a:t>
            </a: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Placed on the same line line (by default)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May include only other inline elements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Roughly corresponds to Phrasing content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eg.: </a:t>
            </a:r>
            <a:r>
              <a:rPr b="0" i="0" lang="en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span, strong, a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/>
          <p:nvPr>
            <p:ph type="title"/>
          </p:nvPr>
        </p:nvSpPr>
        <p:spPr>
          <a:xfrm>
            <a:off x="311700" y="14998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Summary</a:t>
            </a:r>
            <a:endParaRPr/>
          </a:p>
        </p:txBody>
      </p:sp>
      <p:sp>
        <p:nvSpPr>
          <p:cNvPr id="278" name="Google Shape;278;p28"/>
          <p:cNvSpPr txBox="1"/>
          <p:nvPr>
            <p:ph idx="1" type="body"/>
          </p:nvPr>
        </p:nvSpPr>
        <p:spPr>
          <a:xfrm>
            <a:off x="311700" y="722675"/>
            <a:ext cx="8397300" cy="44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 technology (frontend) is based on HTML 5, CSS 3 and JavaScript 6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Documents are specially written text files and have html extension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 elements and attributes direct browsers how to display a web page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h1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tag for a page to convey the topic of the content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semantic tags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whenever possible to improve your SEO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different types of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your needs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unordered lists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menu items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>
                <a:solidFill>
                  <a:srgbClr val="0563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width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>
                <a:solidFill>
                  <a:srgbClr val="0563C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attributes of &lt;img&gt; tag accurately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</a:t>
            </a:r>
            <a:r>
              <a:rPr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escape character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not to break your HTML code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Document Object Model is a tree like structure associated with HTML document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self-study: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https://www.w3schools.com/html/default.asp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for Attention!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7585f7f709_0_6"/>
          <p:cNvSpPr txBox="1"/>
          <p:nvPr>
            <p:ph type="title"/>
          </p:nvPr>
        </p:nvSpPr>
        <p:spPr>
          <a:xfrm>
            <a:off x="686450" y="114874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IP addresses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g37585f7f709_0_6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Protocol (IP)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address is a unique identifier of a particular device on the Internet network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PC, mobile, router, smart watch, TV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Example: 178.91.253.180 [ Format is A.B.C.D ]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IP addresses are mathematically produced and allocated by the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Internet Assigned Numbers Authority (IANA)</a:t>
            </a:r>
            <a:endParaRPr b="1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b="1" lang="en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IP addresses: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public/private (global/local)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static/dynamic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4" name="Google Shape;64;g37585f7f709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5075" y="3087350"/>
            <a:ext cx="2284600" cy="19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7585f7f709_0_12"/>
          <p:cNvSpPr txBox="1"/>
          <p:nvPr>
            <p:ph type="title"/>
          </p:nvPr>
        </p:nvSpPr>
        <p:spPr>
          <a:xfrm>
            <a:off x="698740" y="101115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g37585f7f709_0_12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(or domain) is a text string (name) that’s associated with an IP address on the Internet.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It is a unique name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Easy to remember for human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Example: nu.edu.kz, google.com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Types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Domain names: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Root domain (top-level) – .com, .org, .kz, .ru, 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Subdomains (other levels) – google.com, nu.edu.kz, library.nu.edu.kz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7585f7f709_0_17"/>
          <p:cNvSpPr txBox="1"/>
          <p:nvPr>
            <p:ph type="title"/>
          </p:nvPr>
        </p:nvSpPr>
        <p:spPr>
          <a:xfrm>
            <a:off x="702550" y="8397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Domain Name System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g37585f7f709_0_17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Domain Name System (DNS)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 hierarchical and decentralized naming system (database) used to identify computers reachable through the Internet or other Internet Protocol (IP) networks. [Wikipedia]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DNS is a “phonebook” or ”librarian” that converts domain names to IP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addresses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nu.edu.kz --&gt; 178.91.253.180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WHOIS services to lookup domains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godaddy.com, hoster.kz, domaintoipconverter.com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browser does a domain lookup for you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" name="Google Shape;77;g37585f7f709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5744" y="2600325"/>
            <a:ext cx="2536100" cy="20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7585f7f709_0_23"/>
          <p:cNvSpPr txBox="1"/>
          <p:nvPr>
            <p:ph type="title"/>
          </p:nvPr>
        </p:nvSpPr>
        <p:spPr>
          <a:xfrm>
            <a:off x="687310" y="10720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Client-Server Model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" name="Google Shape;83;g37585f7f709_0_23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</a:pPr>
            <a:r>
              <a:t/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4" name="Google Shape;84;g37585f7f709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373" y="1641537"/>
            <a:ext cx="3707829" cy="21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37585f7f709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1850" y="1641537"/>
            <a:ext cx="3656301" cy="21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585f7f709_0_30"/>
          <p:cNvSpPr txBox="1"/>
          <p:nvPr>
            <p:ph type="title"/>
          </p:nvPr>
        </p:nvSpPr>
        <p:spPr>
          <a:xfrm>
            <a:off x="687310" y="106830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g37585f7f709_0_30"/>
          <p:cNvSpPr txBox="1"/>
          <p:nvPr>
            <p:ph idx="1" type="body"/>
          </p:nvPr>
        </p:nvSpPr>
        <p:spPr>
          <a:xfrm>
            <a:off x="358797" y="83567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b="1" lang="en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collection of web pages and related content that is identified by a common domain name and published on at least one web server with an IP address.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2" name="Google Shape;92;g37585f7f709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12740" y="2376787"/>
            <a:ext cx="4985974" cy="197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37585f7f709_0_30"/>
          <p:cNvSpPr txBox="1"/>
          <p:nvPr/>
        </p:nvSpPr>
        <p:spPr>
          <a:xfrm>
            <a:off x="488660" y="2086075"/>
            <a:ext cx="339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Domain: nu.edu.kz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IP address: 178.91.253.180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Web pages and their URLs: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About Us - https://nu.edu.kz/about)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Admission - https://nu.edu.kz/admissions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Academics - https://nu.edu.kz/academics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g37585f7f709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9380" y="2106759"/>
            <a:ext cx="4384620" cy="303674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7585f7f709_0_37"/>
          <p:cNvSpPr txBox="1"/>
          <p:nvPr>
            <p:ph type="title"/>
          </p:nvPr>
        </p:nvSpPr>
        <p:spPr>
          <a:xfrm>
            <a:off x="711016" y="97516"/>
            <a:ext cx="358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Website Architecture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g37585f7f709_0_37"/>
          <p:cNvSpPr txBox="1"/>
          <p:nvPr>
            <p:ph idx="1" type="body"/>
          </p:nvPr>
        </p:nvSpPr>
        <p:spPr>
          <a:xfrm>
            <a:off x="79216" y="789955"/>
            <a:ext cx="8426400" cy="3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typical architecture of a website consists of: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 part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(user interface): HTML, CSS, JavaScript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 part 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(business logic): Python, Java, PHP, etc.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MySQL, PostgreSQL, MS SQL, Oracle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Char char="○"/>
            </a:pPr>
            <a:r>
              <a:rPr lang="en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File System</a:t>
            </a:r>
            <a:r>
              <a:rPr lang="en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images, audio, video, web pages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Front-end: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users see and interact with.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Back-end: 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underlying system that supports 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33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and processes user interactions.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None/>
            </a:pPr>
            <a:r>
              <a:t/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website can be </a:t>
            </a:r>
            <a:r>
              <a:rPr b="1"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static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or </a:t>
            </a:r>
            <a:r>
              <a:rPr b="1" lang="en" sz="15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dynamic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depending </a:t>
            </a:r>
            <a:b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 the content generated.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U white  theme 4x3">
  <a:themeElements>
    <a:clrScheme name="Серая">
      <a:dk1>
        <a:srgbClr val="000000"/>
      </a:dk1>
      <a:lt1>
        <a:srgbClr val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Marat Isteleyev</dc:creator>
</cp:coreProperties>
</file>